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5" r:id="rId6"/>
    <p:sldId id="266" r:id="rId7"/>
    <p:sldId id="263" r:id="rId8"/>
    <p:sldId id="269" r:id="rId9"/>
    <p:sldId id="267" r:id="rId10"/>
    <p:sldId id="268" r:id="rId11"/>
    <p:sldId id="270" r:id="rId12"/>
    <p:sldId id="271" r:id="rId13"/>
    <p:sldId id="272" r:id="rId14"/>
    <p:sldId id="274" r:id="rId15"/>
    <p:sldId id="273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539E-A276-4855-8BC2-48FE44758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CCCC6-4063-4C5C-B225-0ED4D5943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7C3EF-BF17-4D40-AFD1-F48D41B9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3A0B1-B245-415B-AA23-416628AF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5131-DCDA-4214-B06C-94691512B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7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75A32-C8D1-4706-814D-6C84990D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9B9B4-08FA-4723-9E6F-0C9BC2645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6E06B-9CD6-4342-965F-AE2770DA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5A871-8D4E-41AC-A2F6-53D29C52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A068D-B0ED-4B5A-9DD1-FEEC35E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2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F43B1-2D95-42AC-992D-554A6F430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B8EEC-9A26-4ABF-A31C-FF31E6A94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90439-C4D5-421B-BC13-6D0127B3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4F99-7A4F-41EB-A032-13AE0CF3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A5838-02D2-4098-BD7B-429E0CC5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0DD98-6833-41BC-A324-3975147A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723A5-C24F-424D-AED3-8651E1C1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C9D08-FBB7-494F-9305-3F700451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9E012-165F-43E9-9BB8-1474496E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4432-AC06-4D2E-AE06-C7836CED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15A1-B2EC-4332-9EBA-789DFB38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B0713-B8E2-4827-98AA-64200DD77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486D-8BDA-40F0-A296-6013E4A5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A196-62AD-4B12-A3E5-E2454CC0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96BBF-4262-4CD9-8448-9403BFDA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8B3D-2D6A-4BB2-9992-0C2770EE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45E7-D7AF-4063-9108-CE5169348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B546C-8EA2-480C-988B-8A670559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E6B93-2B0C-43CE-84A9-E147E8CC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AAA6E-7FB5-4782-B5EF-60E57B2F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BFC46-629C-49EA-B9FD-D97CE2FC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88BF-8D9B-4008-A3ED-DBDB49B9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03002-15D3-4FF7-A84E-D559E5318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14535-1EB8-4B9D-8EF2-8E4922F8F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1A3CE-0FAD-49DE-85B6-0E60420E5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4ABC-3AA2-48E4-820D-FAF04601E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53D4F-F0B6-494F-8C02-DF5F9C76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C3A3DE-C1AF-4B89-94D8-63A03400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BD3A7-5B5A-4C2D-A1E4-F5D93999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933F-3B5E-406E-9087-EEB8D141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179BD-DFC8-4A2F-895D-26F5641B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27D5-86AE-4511-B052-A547BC3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519BE-6A33-4368-BA5B-A2AB92D8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7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E4924-6FB1-4CC2-A667-E3996BA0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C4FEE6-E9C8-4203-AE22-EA66D648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C5081-D66E-440B-8AF7-B3434793E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8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05C4-2C6C-47E5-ADFB-78E4A3F9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518CA-5DB9-4D54-978D-E8945270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72940-30E3-47C6-97A3-760DD87F8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8C279-1EAB-4949-87F0-676DD994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F7CAB-19F1-4FE0-8BE5-6183FABE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25E0C-AA35-4A59-94DD-7FE69BC9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552F-D4D3-4D22-A1E9-79FAB436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AA6AA-ED04-40D1-ABE0-07BA52519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8661E-097A-468A-A0B6-F61EBDC43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11EAB-6977-40CF-A476-D6D444B4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F63E4-F133-4EBB-9928-1E367F9B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277B4-B358-4924-9600-77F11720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03D82-737D-4ED2-BDA1-66EB32AE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02E45-7363-4ACB-9419-981D0C440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6979-5552-40BE-8F7F-8E877B126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1E17-E01B-43AF-96D1-B8371FCE4B36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1AC7D-194D-48B4-BB5A-11BCE13ED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6AD53-D190-4BD4-8704-75740B1D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4B8D-82DB-4942-804E-2C67DE7B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3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BC3E-3D7E-4DB4-A2F6-D5D190F76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(Bit-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lipping Key Exchange)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63C22-F0BA-4B96-B34F-4686D97AFC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288196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3459A43E-34BF-457A-9E1E-1FF1EBA88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  <a:br>
              <a:rPr lang="en-US" dirty="0"/>
            </a:br>
            <a:r>
              <a:rPr lang="en-US" sz="2000" dirty="0"/>
              <a:t>(Note: Jacob’s numbers look similar, although consistently larger by a factor of ~2.)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2D748D-863E-49E7-9783-D39A4DE74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BIKE-1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268B5E7B-8679-426D-A537-36EC858560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50053" y="3889361"/>
            <a:ext cx="3176124" cy="1212785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C328C48-D422-4048-8F83-F2D94833B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36441" y="1681163"/>
            <a:ext cx="3553627" cy="823912"/>
          </a:xfrm>
        </p:spPr>
        <p:txBody>
          <a:bodyPr/>
          <a:lstStyle/>
          <a:p>
            <a:r>
              <a:rPr lang="en-US" dirty="0"/>
              <a:t>BIKE-2</a:t>
            </a:r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D5853974-035F-4FC8-BF26-B3CD24B92A8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237244" y="3881384"/>
            <a:ext cx="3455462" cy="1220762"/>
          </a:xfrm>
          <a:prstGeom prst="rect">
            <a:avLst/>
          </a:prstGeom>
        </p:spPr>
      </p:pic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68FF98E0-50B4-4894-8503-E54930A2D4D6}"/>
              </a:ext>
            </a:extLst>
          </p:cNvPr>
          <p:cNvSpPr txBox="1">
            <a:spLocks/>
          </p:cNvSpPr>
          <p:nvPr/>
        </p:nvSpPr>
        <p:spPr>
          <a:xfrm>
            <a:off x="7902430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B6B67CDE-62E5-4BAF-96CD-B851F55C7C89}"/>
              </a:ext>
            </a:extLst>
          </p:cNvPr>
          <p:cNvSpPr txBox="1">
            <a:spLocks/>
          </p:cNvSpPr>
          <p:nvPr/>
        </p:nvSpPr>
        <p:spPr>
          <a:xfrm>
            <a:off x="7790069" y="1690688"/>
            <a:ext cx="3565320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BIKE-3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07868EC-E7A6-4EC1-B82C-15787237F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31" y="2514600"/>
            <a:ext cx="3422710" cy="130651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7E6FCC0-4E73-439F-BF7E-4000D888D1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6441" y="2524125"/>
            <a:ext cx="3553627" cy="122575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3A44806-EDE0-4F3D-A076-0C1A456AFB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2819" y="2524125"/>
            <a:ext cx="3509959" cy="122575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B01EE03-A0B5-4877-A38A-5187310C0E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2706" y="3909802"/>
            <a:ext cx="3590487" cy="125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4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6220471-D62E-4D26-BC93-2D0470C6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BIKE-2 Batch Key Generation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Assumes polynomial inversion is more expensive than polynomial multiplication</a:t>
                </a:r>
              </a:p>
              <a:p>
                <a:r>
                  <a:rPr lang="en-US" dirty="0"/>
                  <a:t>Generate polynomials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∙…)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To get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𝑡𝑚𝑝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∙…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6FA549BD-CA8E-47BC-84A1-BFD0032CAA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AD172812-8902-40C8-855D-3C95F663F4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638" y="4386263"/>
            <a:ext cx="5483701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7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ED91-A497-4DBE-BEBC-6DCB802C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Information Set Decoding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Basic idea Guess k-bits of low weight codeword/ error vector and use linear algebra to find the rest.</a:t>
                </a:r>
              </a:p>
              <a:p>
                <a:pPr lvl="1"/>
                <a:r>
                  <a:rPr lang="en-US" dirty="0"/>
                  <a:t>Find error vector: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𝑒𝑃</m:t>
                    </m:r>
                  </m:oMath>
                </a14:m>
                <a:r>
                  <a:rPr lang="en-US" dirty="0"/>
                  <a:t> are zero.</a:t>
                </a:r>
              </a:p>
              <a:p>
                <a:pPr lvl="2"/>
                <a:r>
                  <a:rPr lang="en-US" dirty="0"/>
                  <a:t>If so, can multiply first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to recover m</a:t>
                </a:r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Find MDPC private key:</a:t>
                </a:r>
              </a:p>
              <a:p>
                <a:pPr lvl="2"/>
                <a:r>
                  <a:rPr lang="en-US" dirty="0"/>
                  <a:t>Permute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</m:oMath>
                </a14:m>
                <a:r>
                  <a:rPr lang="en-US" dirty="0"/>
                  <a:t> resulting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 =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𝑝𝑢𝑏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baseline="-25000" dirty="0"/>
              </a:p>
              <a:p>
                <a:pPr lvl="2"/>
                <a:r>
                  <a:rPr lang="en-US" dirty="0"/>
                  <a:t>Hope first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bits of a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are (1, 0, …, 0).</a:t>
                </a:r>
              </a:p>
              <a:p>
                <a:pPr lvl="2"/>
                <a:r>
                  <a:rPr lang="en-US" dirty="0"/>
                  <a:t>If so, the row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𝐻𝑃</m:t>
                    </m:r>
                  </m:oMath>
                </a14:m>
                <a:r>
                  <a:rPr lang="en-US" dirty="0"/>
                  <a:t> is the top row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Asymptotic complexity: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Complications</a:t>
                </a:r>
              </a:p>
              <a:p>
                <a:pPr lvl="1"/>
                <a:r>
                  <a:rPr lang="en-US" dirty="0"/>
                  <a:t>Fancier versions of ISD: Stern’s algorithm, MMT, BJMM etc.</a:t>
                </a:r>
              </a:p>
              <a:p>
                <a:pPr lvl="2"/>
                <a:r>
                  <a:rPr lang="en-US" dirty="0"/>
                  <a:t>Same asymptotic complexity 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go to zero. (Note for MDPC: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target rows in parity check matrix: Improves  key recovery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Ring structure plus Decoding One Out of Many (DOOM) improves error finding complexity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Grover’s algorithm gives near full square root speedup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7DD4B5-C532-45FA-8A12-ABFFF201B4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14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4D5E-1A48-4A0D-B7AA-C244B37DA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attacks: Reaction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E588-051C-40A8-910E-51CCBC7E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Guo, </a:t>
            </a:r>
            <a:r>
              <a:rPr lang="en-US" dirty="0" err="1"/>
              <a:t>Johannson</a:t>
            </a:r>
            <a:r>
              <a:rPr lang="en-US" dirty="0"/>
              <a:t>, </a:t>
            </a:r>
            <a:r>
              <a:rPr lang="en-US" dirty="0" err="1"/>
              <a:t>Stankovsky</a:t>
            </a:r>
            <a:r>
              <a:rPr lang="en-US" dirty="0"/>
              <a:t> [GJS 2016] show how to recover private key from statistical analysis of decryption failures.</a:t>
            </a:r>
          </a:p>
          <a:p>
            <a:r>
              <a:rPr lang="en-US" dirty="0"/>
              <a:t>This attack does not affect the claimed security of BIKE, since it is recommended for ephemeral-ephemeral use only, and only claims IND-CPA security.</a:t>
            </a:r>
          </a:p>
        </p:txBody>
      </p:sp>
    </p:spTree>
    <p:extLst>
      <p:ext uri="{BB962C8B-B14F-4D97-AF65-F5344CB8AC3E}">
        <p14:creationId xmlns:p14="http://schemas.microsoft.com/office/powerpoint/2010/main" val="389899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3EE5-180D-4DB2-A135-AA8CE803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 of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chosen so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is irreducible mod 2.</a:t>
                </a:r>
              </a:p>
              <a:p>
                <a:r>
                  <a:rPr lang="en-US" dirty="0"/>
                  <a:t>Why?</a:t>
                </a:r>
              </a:p>
              <a:p>
                <a:r>
                  <a:rPr lang="en-US" dirty="0"/>
                  <a:t>Possible reasons:</a:t>
                </a:r>
              </a:p>
              <a:p>
                <a:pPr lvl="1"/>
                <a:r>
                  <a:rPr lang="en-US" dirty="0"/>
                  <a:t>It’s easy to tell whether a polynomial is invertible (only requires odd hamming weight strictly less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Might be worried about folding attacks like [</a:t>
                </a:r>
                <a:r>
                  <a:rPr lang="en-US" dirty="0" err="1"/>
                  <a:t>Hauteville</a:t>
                </a:r>
                <a:r>
                  <a:rPr lang="en-US" dirty="0"/>
                  <a:t>, Tillich 2015] on LRPC codes.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17572B-5B0F-4C8A-85F1-0DD629D26C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049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38A2-F707-4EC0-90BB-672CD70CB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Submission gives an attempted security proof</a:t>
                </a:r>
              </a:p>
              <a:p>
                <a:pPr lvl="1"/>
                <a:r>
                  <a:rPr lang="en-US" dirty="0"/>
                  <a:t>Basic assumptions: </a:t>
                </a:r>
              </a:p>
              <a:p>
                <a:pPr lvl="2"/>
                <a:r>
                  <a:rPr lang="en-US" dirty="0"/>
                  <a:t>QC - MDPC codes in systematic form look random.</a:t>
                </a:r>
              </a:p>
              <a:p>
                <a:pPr lvl="2"/>
                <a:r>
                  <a:rPr lang="en-US" dirty="0"/>
                  <a:t>Syndromes from random QC codes and low weight error vectors look random.</a:t>
                </a:r>
              </a:p>
              <a:p>
                <a:pPr lvl="1"/>
                <a:r>
                  <a:rPr lang="en-US" dirty="0"/>
                  <a:t>Won’t go into detail, but I think there are errors in the proof</a:t>
                </a:r>
              </a:p>
              <a:p>
                <a:pPr lvl="2"/>
                <a:r>
                  <a:rPr lang="en-US" dirty="0"/>
                  <a:t>Claims BIKE-3 and BIKE-1 have same assumptions (I think it BIKE-1 should have same assumptions as BIKE-2).</a:t>
                </a:r>
              </a:p>
              <a:p>
                <a:pPr lvl="2"/>
                <a:r>
                  <a:rPr lang="en-US" dirty="0"/>
                  <a:t>A little less clear about distinction between search and decision than I’d like</a:t>
                </a:r>
              </a:p>
              <a:p>
                <a:pPr lvl="2"/>
                <a:r>
                  <a:rPr lang="en-US" dirty="0"/>
                  <a:t>Since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/>
                  <a:t> factors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>
                        <a:latin typeface="Cambria Math" panose="02040503050406030204" pitchFamily="18" charset="0"/>
                      </a:rPr>
                      <m:t>]</m:t>
                    </m:r>
                    <m:r>
                      <m:rPr>
                        <m:nor/>
                      </m:rPr>
                      <a:rPr lang="en-US" dirty="0"/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+… 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US" dirty="0"/>
                  <a:t>, parity of syndromes/ codes is often predictable. (Pointed out on forum.)</a:t>
                </a:r>
              </a:p>
              <a:p>
                <a:pPr lvl="1"/>
                <a:r>
                  <a:rPr lang="en-US" dirty="0"/>
                  <a:t>Nonetheless, for what it’s worth, I think something like the attempted proof can be correctly stated</a:t>
                </a:r>
                <a:r>
                  <a:rPr lang="en-US"/>
                  <a:t>/ proved.</a:t>
                </a:r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7769A7-BAB2-4065-A1AC-CB3BC9801C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619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AF2D5-F986-4D23-AA89-0BA90EE2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A26BB-7939-4E68-99FC-F7EB086C1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Straight up knock off</a:t>
            </a:r>
          </a:p>
          <a:p>
            <a:pPr lvl="1"/>
            <a:r>
              <a:rPr lang="en-US" dirty="0"/>
              <a:t>QC-MDPC-KEM</a:t>
            </a:r>
          </a:p>
          <a:p>
            <a:r>
              <a:rPr lang="en-US" dirty="0"/>
              <a:t>Pretty much the same problem</a:t>
            </a:r>
          </a:p>
          <a:p>
            <a:pPr lvl="1"/>
            <a:r>
              <a:rPr lang="en-US" dirty="0"/>
              <a:t>HQC (If BIKE is NTRU, this is </a:t>
            </a:r>
            <a:r>
              <a:rPr lang="en-US" dirty="0" err="1"/>
              <a:t>RingLWE</a:t>
            </a:r>
            <a:r>
              <a:rPr lang="en-US" dirty="0"/>
              <a:t>)</a:t>
            </a:r>
          </a:p>
          <a:p>
            <a:r>
              <a:rPr lang="en-US" dirty="0"/>
              <a:t>Similar problem; probably harder to analyze</a:t>
            </a:r>
          </a:p>
          <a:p>
            <a:pPr lvl="1"/>
            <a:r>
              <a:rPr lang="en-US" dirty="0" err="1"/>
              <a:t>LEDApkc</a:t>
            </a:r>
            <a:r>
              <a:rPr lang="en-US" dirty="0"/>
              <a:t>/</a:t>
            </a:r>
            <a:r>
              <a:rPr lang="en-US" dirty="0" err="1"/>
              <a:t>LEDAkem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Basically the same scheme, but Rank metric</a:t>
            </a:r>
          </a:p>
          <a:p>
            <a:pPr lvl="1"/>
            <a:r>
              <a:rPr lang="en-US" dirty="0"/>
              <a:t>LAKE/Locker, Ouroboros-R</a:t>
            </a:r>
          </a:p>
          <a:p>
            <a:r>
              <a:rPr lang="en-US" dirty="0"/>
              <a:t>Basically the same scheme, but Euclidean metric</a:t>
            </a:r>
          </a:p>
          <a:p>
            <a:pPr lvl="1"/>
            <a:r>
              <a:rPr lang="en-US" dirty="0" err="1"/>
              <a:t>NTRUxxx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96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75E1-D086-4F4D-B2E0-4DA99A2C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F8DD5-99D3-485F-A855-7960AC79A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All known IND-CPA attacks are well-understood information set decoding type attacks.</a:t>
            </a:r>
          </a:p>
          <a:p>
            <a:pPr lvl="2"/>
            <a:r>
              <a:rPr lang="en-US" dirty="0"/>
              <a:t>ISD has been known for 45 years and improvements have left asymptotic complexity the same.</a:t>
            </a:r>
          </a:p>
          <a:p>
            <a:pPr lvl="2"/>
            <a:r>
              <a:rPr lang="en-US" dirty="0"/>
              <a:t>Compares favorably with lattice attacks (stability) and Rank-Metric attacks (newness)</a:t>
            </a:r>
          </a:p>
          <a:p>
            <a:pPr lvl="1"/>
            <a:r>
              <a:rPr lang="en-US" dirty="0"/>
              <a:t>Relatively small key sizes (10,000 to 65,000 bits)</a:t>
            </a:r>
          </a:p>
          <a:p>
            <a:pPr lvl="1"/>
            <a:r>
              <a:rPr lang="en-US" dirty="0"/>
              <a:t>Reasonably fast for all operations. </a:t>
            </a:r>
          </a:p>
          <a:p>
            <a:pPr lvl="2"/>
            <a:r>
              <a:rPr lang="en-US" dirty="0"/>
              <a:t>Except for BIKE2 keygen without batching, operations look like they take less than a millisecond on a good processor for 128 bit security.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High Decryption failure rate</a:t>
            </a:r>
          </a:p>
          <a:p>
            <a:pPr lvl="1"/>
            <a:r>
              <a:rPr lang="en-US" dirty="0"/>
              <a:t>Does not provide IND-CCA security</a:t>
            </a:r>
          </a:p>
          <a:p>
            <a:pPr lvl="1"/>
            <a:r>
              <a:rPr lang="en-US" dirty="0"/>
              <a:t>Security proof could use improvement/clarification</a:t>
            </a:r>
          </a:p>
          <a:p>
            <a:pPr lvl="1"/>
            <a:r>
              <a:rPr lang="en-US" dirty="0"/>
              <a:t>Key/Message sizes are slightly larger than some (ring/ cyclic) lattice and rank schemes.</a:t>
            </a:r>
          </a:p>
          <a:p>
            <a:pPr lvl="1"/>
            <a:r>
              <a:rPr lang="en-US" dirty="0"/>
              <a:t>Vague possibility there might be something to exploit in ring structure.</a:t>
            </a:r>
          </a:p>
        </p:txBody>
      </p:sp>
    </p:spTree>
    <p:extLst>
      <p:ext uri="{BB962C8B-B14F-4D97-AF65-F5344CB8AC3E}">
        <p14:creationId xmlns:p14="http://schemas.microsoft.com/office/powerpoint/2010/main" val="42861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6592-34EA-43C7-8806-68AF4B4D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61136-2299-4096-9FFF-B8C14AC1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Variants of </a:t>
            </a:r>
            <a:r>
              <a:rPr lang="en-US" dirty="0" err="1"/>
              <a:t>McEliece</a:t>
            </a:r>
            <a:r>
              <a:rPr lang="en-US" dirty="0"/>
              <a:t>/ </a:t>
            </a:r>
            <a:r>
              <a:rPr lang="en-US" dirty="0" err="1"/>
              <a:t>Neiderreiter</a:t>
            </a:r>
            <a:r>
              <a:rPr lang="en-US" dirty="0"/>
              <a:t> based on Quasi-Cyclic MDPC codes</a:t>
            </a:r>
          </a:p>
          <a:p>
            <a:pPr lvl="1"/>
            <a:r>
              <a:rPr lang="en-US" dirty="0"/>
              <a:t>Non-algebraic codes like MDPC codes look good for key reduction with quasi cyclic structure </a:t>
            </a:r>
          </a:p>
          <a:p>
            <a:pPr lvl="2"/>
            <a:r>
              <a:rPr lang="en-US" dirty="0"/>
              <a:t>(unlike algebraic codes e.g. those used in DAGS and </a:t>
            </a:r>
            <a:r>
              <a:rPr lang="en-US" dirty="0" err="1"/>
              <a:t>BigQuake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Performance is competitive with lattice-based schemes, but attack complexity seems easier to analyze.</a:t>
            </a:r>
          </a:p>
          <a:p>
            <a:pPr lvl="1"/>
            <a:r>
              <a:rPr lang="en-US" dirty="0"/>
              <a:t>Has somewhat high </a:t>
            </a:r>
            <a:r>
              <a:rPr lang="en-US" dirty="0" err="1"/>
              <a:t>dec.</a:t>
            </a:r>
            <a:r>
              <a:rPr lang="en-US" dirty="0"/>
              <a:t> failure rate (&lt; 10</a:t>
            </a:r>
            <a:r>
              <a:rPr lang="en-US" baseline="30000" dirty="0"/>
              <a:t>-7</a:t>
            </a:r>
            <a:r>
              <a:rPr lang="en-US" dirty="0"/>
              <a:t>); targeting IND-CPA.</a:t>
            </a:r>
          </a:p>
          <a:p>
            <a:r>
              <a:rPr lang="en-US" dirty="0"/>
              <a:t>Three versions</a:t>
            </a:r>
          </a:p>
          <a:p>
            <a:pPr lvl="1"/>
            <a:r>
              <a:rPr lang="en-US" dirty="0"/>
              <a:t>BIKE-1: </a:t>
            </a:r>
            <a:r>
              <a:rPr lang="en-US" dirty="0" err="1"/>
              <a:t>McEliece</a:t>
            </a:r>
            <a:r>
              <a:rPr lang="en-US" dirty="0"/>
              <a:t> KEM: Optimized for speed of </a:t>
            </a:r>
            <a:r>
              <a:rPr lang="en-US" dirty="0" err="1"/>
              <a:t>KeyGen</a:t>
            </a:r>
            <a:endParaRPr lang="en-US" dirty="0"/>
          </a:p>
          <a:p>
            <a:pPr lvl="1"/>
            <a:r>
              <a:rPr lang="en-US" dirty="0"/>
              <a:t>BIKE-2: </a:t>
            </a:r>
            <a:r>
              <a:rPr lang="en-US" dirty="0" err="1"/>
              <a:t>Niederreiter</a:t>
            </a:r>
            <a:r>
              <a:rPr lang="en-US" dirty="0"/>
              <a:t> KEM: Optimized for PK, ciphertext size.</a:t>
            </a:r>
          </a:p>
          <a:p>
            <a:pPr lvl="1"/>
            <a:r>
              <a:rPr lang="en-US" dirty="0"/>
              <a:t>BIKE-3: patented LWE-like “Ouroboros” key exchange.</a:t>
            </a:r>
          </a:p>
          <a:p>
            <a:pPr lvl="2"/>
            <a:r>
              <a:rPr lang="en-US" dirty="0"/>
              <a:t>Uses modified “noisy syndrome” decoder.</a:t>
            </a:r>
          </a:p>
          <a:p>
            <a:pPr lvl="2"/>
            <a:r>
              <a:rPr lang="en-US" dirty="0"/>
              <a:t>Slightly different security assumption (probably.)</a:t>
            </a:r>
          </a:p>
        </p:txBody>
      </p:sp>
    </p:spTree>
    <p:extLst>
      <p:ext uri="{BB962C8B-B14F-4D97-AF65-F5344CB8AC3E}">
        <p14:creationId xmlns:p14="http://schemas.microsoft.com/office/powerpoint/2010/main" val="11916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[−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baseline="30000" dirty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en-US" sz="2400" i="1" baseline="30000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𝐼𝑛</m:t>
                      </m:r>
                      <m:r>
                        <a:rPr lang="en-US" altLang="en-US" sz="2400" i="1" baseline="-25000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400" i="1" baseline="-25000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 err="1">
                    <a:solidFill>
                      <a:srgbClr val="FF0000"/>
                    </a:solidFill>
                  </a:rPr>
                  <a:t>Definining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𝐻𝐺</m:t>
                    </m:r>
                    <m:r>
                      <a:rPr lang="en-US" altLang="en-US" sz="2600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600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6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:r>
                  <a:rPr lang="en-US" altLang="en-US" sz="2400" i="1" dirty="0"/>
                  <a:t>x</a:t>
                </a:r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3221" r="-2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CAE48B-3BB1-49D7-A90C-18D3AF69C2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Syndrome: </a:t>
            </a:r>
            <a:r>
              <a:rPr lang="en-US" altLang="en-US" sz="2400" i="1" dirty="0"/>
              <a:t>s = H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mG</a:t>
            </a:r>
            <a:r>
              <a:rPr lang="en-US" altLang="en-US" sz="2400" i="1" dirty="0"/>
              <a:t> + e</a:t>
            </a:r>
            <a:r>
              <a:rPr lang="en-US" altLang="en-US" sz="2400" dirty="0"/>
              <a:t>)</a:t>
            </a:r>
            <a:r>
              <a:rPr lang="en-US" altLang="en-US" sz="2400" baseline="30000" dirty="0"/>
              <a:t>T</a:t>
            </a:r>
            <a:r>
              <a:rPr lang="en-US" altLang="en-US" sz="2400" i="1" baseline="30000" dirty="0"/>
              <a:t> </a:t>
            </a:r>
            <a:r>
              <a:rPr lang="en-US" altLang="en-US" sz="2400" dirty="0"/>
              <a:t>= </a:t>
            </a:r>
            <a:r>
              <a:rPr lang="en-US" altLang="en-US" sz="2400" i="1" dirty="0"/>
              <a:t>H</a:t>
            </a:r>
            <a:r>
              <a:rPr lang="en-US" altLang="en-US" sz="2400" dirty="0"/>
              <a:t>(</a:t>
            </a:r>
            <a:r>
              <a:rPr lang="en-US" altLang="en-US" sz="2400" i="1" dirty="0" err="1"/>
              <a:t>e</a:t>
            </a:r>
            <a:r>
              <a:rPr lang="en-US" altLang="en-US" sz="2400" baseline="30000" dirty="0" err="1"/>
              <a:t>T</a:t>
            </a:r>
            <a:r>
              <a:rPr lang="en-US" alt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000" baseline="30000" dirty="0"/>
              <a:t> </a:t>
            </a:r>
            <a:r>
              <a:rPr lang="en-US" altLang="en-US" sz="2000" dirty="0"/>
              <a:t>Mapping </a:t>
            </a:r>
            <a:r>
              <a:rPr lang="en-US" altLang="en-US" sz="2000" i="1" dirty="0"/>
              <a:t>s</a:t>
            </a:r>
            <a:r>
              <a:rPr lang="en-US" altLang="en-US" sz="2000" dirty="0"/>
              <a:t> to minimal weight </a:t>
            </a:r>
            <a:r>
              <a:rPr lang="en-US" altLang="en-US" sz="2000" i="1" dirty="0"/>
              <a:t>e</a:t>
            </a:r>
            <a:r>
              <a:rPr lang="en-US" altLang="en-US" sz="2000" dirty="0"/>
              <a:t> is sometimes easy but NP hard in general.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McEliece</a:t>
            </a:r>
            <a:r>
              <a:rPr lang="en-US" altLang="en-US" sz="2400" dirty="0"/>
              <a:t> Encryption: </a:t>
            </a:r>
            <a:r>
              <a:rPr lang="en-US" altLang="en-US" sz="2400" i="1" dirty="0" err="1"/>
              <a:t>mG</a:t>
            </a:r>
            <a:r>
              <a:rPr lang="en-US" altLang="en-US" sz="2400" i="1" dirty="0"/>
              <a:t> </a:t>
            </a:r>
            <a:r>
              <a:rPr lang="en-US" altLang="en-US" sz="2400" dirty="0"/>
              <a:t>+</a:t>
            </a:r>
            <a:r>
              <a:rPr lang="en-US" altLang="en-US" sz="2400" i="1" dirty="0"/>
              <a:t> e</a:t>
            </a:r>
            <a:r>
              <a:rPr lang="en-US" altLang="en-US" sz="2400" dirty="0"/>
              <a:t> is ciphertext, m is plaintext.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Niederreiter</a:t>
            </a:r>
            <a:r>
              <a:rPr lang="en-US" altLang="en-US" sz="2400" dirty="0"/>
              <a:t> Encryption: </a:t>
            </a:r>
            <a:r>
              <a:rPr lang="en-US" altLang="en-US" sz="2400" i="1" dirty="0"/>
              <a:t>s</a:t>
            </a:r>
            <a:r>
              <a:rPr lang="en-US" altLang="en-US" sz="2400" dirty="0"/>
              <a:t> is ciphertext, </a:t>
            </a:r>
            <a:r>
              <a:rPr lang="en-US" altLang="en-US" sz="2400" i="1" dirty="0"/>
              <a:t>e</a:t>
            </a:r>
            <a:r>
              <a:rPr lang="en-US" altLang="en-US" sz="2400" dirty="0"/>
              <a:t> is plaintext.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Note: Both “</a:t>
            </a:r>
            <a:r>
              <a:rPr lang="en-US" altLang="en-US" sz="2000" dirty="0" err="1"/>
              <a:t>McEliece</a:t>
            </a:r>
            <a:r>
              <a:rPr lang="en-US" altLang="en-US" sz="2000" dirty="0"/>
              <a:t>” and </a:t>
            </a:r>
            <a:r>
              <a:rPr lang="en-US" altLang="en-US" sz="2000" dirty="0" err="1"/>
              <a:t>Niederreiter</a:t>
            </a:r>
            <a:r>
              <a:rPr lang="en-US" altLang="en-US" sz="2000" dirty="0"/>
              <a:t> KEMs for BIKE use Hash(</a:t>
            </a:r>
            <a:r>
              <a:rPr lang="en-US" altLang="en-US" sz="2000" i="1" dirty="0"/>
              <a:t>e</a:t>
            </a:r>
            <a:r>
              <a:rPr lang="en-US" altLang="en-US" sz="2000" dirty="0"/>
              <a:t>) as shared secret.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D6CD-5500-46A4-B912-22314A00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MDPC (Moderate Density Parity Check) Codes</a:t>
            </a:r>
            <a:br>
              <a:rPr lang="en-US" dirty="0"/>
            </a:br>
            <a:r>
              <a:rPr lang="en-US" i="1" dirty="0"/>
              <a:t>(special case where n = 2k)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Secret </a:t>
                </a:r>
                <a:r>
                  <a:rPr lang="en-US" b="1" i="1" dirty="0"/>
                  <a:t>sparse</a:t>
                </a:r>
                <a:r>
                  <a:rPr lang="en-US" dirty="0"/>
                  <a:t> parity check matrix: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Public parity check</a:t>
                </a:r>
              </a:p>
              <a:p>
                <a:pPr lvl="1"/>
                <a:r>
                  <a:rPr lang="en-US" dirty="0"/>
                  <a:t>Random Row mixing (BIKE-1):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Systematic form (BIKE-2):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Public Generator Matrix (Systematic Form)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𝑝𝑢𝑏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So all are the same code.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9A43A9-E8FC-41E7-920A-CCC187351D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47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0E2C83D-75B0-4005-89FC-98FCE15F8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Decoding MDPC codes</a:t>
            </a:r>
            <a:br>
              <a:rPr lang="en-US" altLang="en-US"/>
            </a:br>
            <a:r>
              <a:rPr lang="en-US" altLang="en-US"/>
              <a:t>(The Bit-Flip Algorithm)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altLang="en-US" dirty="0"/>
              </a:p>
              <a:p>
                <a:endParaRPr lang="en-US" altLang="en-US" dirty="0"/>
              </a:p>
              <a:p>
                <a:endParaRPr lang="en-US" altLang="en-US" dirty="0"/>
              </a:p>
            </p:txBody>
          </p:sp>
        </mc:Choice>
        <mc:Fallback xmlns="">
          <p:sp>
            <p:nvSpPr>
              <p:cNvPr id="23555" name="Content Placeholder 2">
                <a:extLst>
                  <a:ext uri="{FF2B5EF4-FFF2-40B4-BE49-F238E27FC236}">
                    <a16:creationId xmlns:a16="http://schemas.microsoft.com/office/drawing/2014/main" id="{C5B8A595-46F7-400E-B1AA-84D5411EB7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27C0050F-89A0-4F36-9C49-5EC3B0429C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878" y="2370364"/>
            <a:ext cx="6702301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E373B-E01A-447B-8EE5-574A71D6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MDPC codes with noisy syndrome</a:t>
            </a:r>
            <a:br>
              <a:rPr lang="en-US" dirty="0"/>
            </a:br>
            <a:r>
              <a:rPr lang="en-US" dirty="0"/>
              <a:t>(used in BIKE-3)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/>
                  <a:t>Want to find low weight e, e’ such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DBF831-56CC-411F-8561-2555922E8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8972238-4135-4BD6-A503-62F390E5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5" y="2624181"/>
            <a:ext cx="6245326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3250-50E6-45CD-8478-1CF8A453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BIKE 1-3 Summary Table</a:t>
            </a:r>
            <a:br>
              <a:rPr lang="en-US" dirty="0"/>
            </a:br>
            <a:r>
              <a:rPr lang="en-US" dirty="0"/>
              <a:t>(Switching to their notation for variable names.)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000" dirty="0"/>
                  <a:t> are random polynomials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000" dirty="0"/>
                  <a:t>/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000" dirty="0"/>
                  <a:t> are polynomials in the same ring with hamming weights summing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. e, when present has Hamming weight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If you do out the math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(for BIKE-1,2) 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0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+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for (BIKE-3)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7BA837-BA26-4CD8-B204-DEB0AAFBB0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8741"/>
                <a:ext cx="10515600" cy="4608222"/>
              </a:xfrm>
              <a:blipFill>
                <a:blip r:embed="rId2"/>
                <a:stretch>
                  <a:fillRect l="-464" t="-1720" b="-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8FFA5A-6CD6-495E-9B19-B054C6F48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638" y="2600587"/>
            <a:ext cx="7063531" cy="297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525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EE7D-44F8-4C9E-A1DE-FF09E1401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Polynomials are over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2[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number of bits in the error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the Hamming weight of the error vector.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is the row weight of the MDPC code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75A8AED-64ED-4A8A-9894-4B65C41D48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A86F80D-0203-40F7-9C21-724FDFDDD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144" y="3876297"/>
            <a:ext cx="5737576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82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12609</TotalTime>
  <Words>1322</Words>
  <Application>Microsoft Office PowerPoint</Application>
  <PresentationFormat>Widescreen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BIKE  (Bit-Flipping Key Exchange)</vt:lpstr>
      <vt:lpstr>High Level Summary</vt:lpstr>
      <vt:lpstr>Some Coding Theory</vt:lpstr>
      <vt:lpstr>MDPC (Moderate Density Parity Check) Codes (special case where n = 2k)</vt:lpstr>
      <vt:lpstr>Decoding MDPC codes (The Bit-Flip Algorithm)</vt:lpstr>
      <vt:lpstr>Decoding MDPC codes with noisy syndrome (used in BIKE-3)</vt:lpstr>
      <vt:lpstr>Quasi-Cyclic structure</vt:lpstr>
      <vt:lpstr>BIKE 1-3 Summary Table (Switching to their notation for variable names.)</vt:lpstr>
      <vt:lpstr>BIKE Parameters </vt:lpstr>
      <vt:lpstr>Performance (Note: Jacob’s numbers look similar, although consistently larger by a factor of ~2.)</vt:lpstr>
      <vt:lpstr>BIKE-2 Batch Key Generation</vt:lpstr>
      <vt:lpstr>Known attacks: Information Set Decoding</vt:lpstr>
      <vt:lpstr>Known attacks: Reaction Attacks</vt:lpstr>
      <vt:lpstr>Choice of r</vt:lpstr>
      <vt:lpstr>Security Proof</vt:lpstr>
      <vt:lpstr>Similar submissions</vt:lpstr>
      <vt:lpstr>Advantages and limitations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  (Bit-Flipping Key Exchange)</dc:title>
  <dc:creator>Perlner, Ray (Fed)</dc:creator>
  <cp:lastModifiedBy>Perlner, Ray (Fed)</cp:lastModifiedBy>
  <cp:revision>47</cp:revision>
  <dcterms:created xsi:type="dcterms:W3CDTF">2018-02-13T20:19:26Z</dcterms:created>
  <dcterms:modified xsi:type="dcterms:W3CDTF">2018-02-23T15:00:04Z</dcterms:modified>
</cp:coreProperties>
</file>